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2" r:id="rId4"/>
    <p:sldId id="264" r:id="rId5"/>
    <p:sldId id="265" r:id="rId6"/>
    <p:sldId id="258" r:id="rId7"/>
    <p:sldId id="257" r:id="rId8"/>
    <p:sldId id="268" r:id="rId9"/>
    <p:sldId id="259" r:id="rId10"/>
    <p:sldId id="266" r:id="rId11"/>
    <p:sldId id="260" r:id="rId12"/>
    <p:sldId id="261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80282-8FAF-5A4B-B59F-D83BD36FEEC4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0EEC4-BEFB-A444-9BC8-874B937475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52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Tenere</a:t>
            </a:r>
            <a:r>
              <a:rPr lang="it-IT" baseline="0" dirty="0" smtClean="0"/>
              <a:t> prospettiva</a:t>
            </a:r>
          </a:p>
          <a:p>
            <a:r>
              <a:rPr lang="it-IT" baseline="0" dirty="0" smtClean="0"/>
              <a:t>Non sovraccaricare aspettative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4F3A-E1C8-7945-B4DC-90649E534F6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it-IT" dirty="0" smtClean="0"/>
              <a:t>Leggere 233</a:t>
            </a:r>
          </a:p>
          <a:p>
            <a:pPr marL="228600" indent="-228600">
              <a:buFont typeface="+mj-lt"/>
              <a:buAutoNum type="arabicPeriod"/>
            </a:pPr>
            <a:r>
              <a:rPr lang="it-IT" dirty="0" smtClean="0"/>
              <a:t>Una questione spirituale, il</a:t>
            </a:r>
            <a:r>
              <a:rPr lang="it-IT" baseline="0" dirty="0" smtClean="0"/>
              <a:t> NOI ecclesiale sensibile allo Spirito. Chiede anche a noi di metterci in ascolto dello Spirito, non fare come se noi lo </a:t>
            </a:r>
            <a:r>
              <a:rPr lang="it-IT" baseline="0" dirty="0" err="1" smtClean="0"/>
              <a:t>avessimogià</a:t>
            </a:r>
            <a:r>
              <a:rPr lang="it-IT" baseline="0" dirty="0" smtClean="0"/>
              <a:t> ascoltato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Cosa avviene tra Dio e gli uomini/speleologi e non seminatori. Cfr LUCA 6 le due case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Idee ecclesiali: conchiglie vuote da riempire; le idee danno forma alla vita ma non pretendere che essa sia definitiva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87D5-9583-3C48-A6B9-1FA42DE2F9C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25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Leggere 232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Nuovo primo ascolto prima del primo annuncio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Facendosi aiutare dalle diverse scienze, perché lo specchio è in frantumi. È esercizio spirituale: Indietro, dentro, in alto. Per i criteri, vedi cornice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 smtClean="0"/>
              <a:t>Essere aperti al bene per l’altro: intenzionalità educativa</a:t>
            </a:r>
          </a:p>
          <a:p>
            <a:pPr marL="171450" indent="-171450"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87D5-9583-3C48-A6B9-1FA42DE2F9C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25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dirty="0" smtClean="0"/>
              <a:t>Chiudere</a:t>
            </a:r>
            <a:r>
              <a:rPr lang="it-IT" baseline="0" dirty="0" smtClean="0"/>
              <a:t> su 5 pani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87D5-9583-3C48-A6B9-1FA42DE2F9C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25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9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5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05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492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44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897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88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4292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769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17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07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690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7933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718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211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6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2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32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91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14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1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00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E51F-609D-B746-83E8-2976C908ABCE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3A91-7FEB-3F4E-BFE5-4843FB3A97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5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C2A1-2B16-EF43-ABBF-9EABB94E56E5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07/03/18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FC17-32F9-DD41-A3EA-003821F3EDE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9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79230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0000FF"/>
                </a:solidFill>
                <a:latin typeface="KG Blank Space Sketch"/>
                <a:cs typeface="KG Blank Space Sketch"/>
              </a:rPr>
              <a:t>Immaginare percorsi </a:t>
            </a:r>
            <a:br>
              <a:rPr lang="it-IT" sz="4800" b="1" dirty="0" smtClean="0">
                <a:solidFill>
                  <a:srgbClr val="0000FF"/>
                </a:solidFill>
                <a:latin typeface="KG Blank Space Sketch"/>
                <a:cs typeface="KG Blank Space Sketch"/>
              </a:rPr>
            </a:br>
            <a:r>
              <a:rPr lang="it-IT" sz="4800" b="1" dirty="0" smtClean="0">
                <a:solidFill>
                  <a:srgbClr val="0000FF"/>
                </a:solidFill>
                <a:latin typeface="KG Blank Space Sketch"/>
                <a:cs typeface="KG Blank Space Sketch"/>
              </a:rPr>
              <a:t>per la IC </a:t>
            </a:r>
            <a:r>
              <a:rPr lang="it-IT" sz="7200" dirty="0" smtClean="0">
                <a:solidFill>
                  <a:srgbClr val="FF6600"/>
                </a:solidFill>
                <a:latin typeface="KG Blank Space Sketch"/>
                <a:cs typeface="KG Blank Space Sketch"/>
              </a:rPr>
              <a:t/>
            </a:r>
            <a:br>
              <a:rPr lang="it-IT" sz="7200" dirty="0" smtClean="0">
                <a:solidFill>
                  <a:srgbClr val="FF6600"/>
                </a:solidFill>
                <a:latin typeface="KG Blank Space Sketch"/>
                <a:cs typeface="KG Blank Space Sketch"/>
              </a:rPr>
            </a:br>
            <a:endParaRPr lang="it-IT" sz="7200" dirty="0">
              <a:solidFill>
                <a:srgbClr val="FF6600"/>
              </a:solidFill>
              <a:latin typeface="KG Blank Space Sketch"/>
              <a:cs typeface="KG Blank Space Sketch"/>
            </a:endParaRPr>
          </a:p>
        </p:txBody>
      </p:sp>
    </p:spTree>
    <p:extLst>
      <p:ext uri="{BB962C8B-B14F-4D97-AF65-F5344CB8AC3E}">
        <p14:creationId xmlns:p14="http://schemas.microsoft.com/office/powerpoint/2010/main" val="229989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865582" y="107332"/>
            <a:ext cx="5911273" cy="2484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prstClr val="black"/>
                </a:solidFill>
                <a:cs typeface="Ayuthaya"/>
              </a:rPr>
              <a:t>LINGUAGGI:</a:t>
            </a:r>
          </a:p>
          <a:p>
            <a:r>
              <a:rPr lang="it-IT" dirty="0">
                <a:solidFill>
                  <a:prstClr val="black"/>
                </a:solidFill>
                <a:cs typeface="Ayuthaya"/>
              </a:rPr>
              <a:t>c</a:t>
            </a:r>
            <a:r>
              <a:rPr lang="it-IT" dirty="0" smtClean="0">
                <a:solidFill>
                  <a:prstClr val="black"/>
                </a:solidFill>
                <a:cs typeface="Ayuthaya"/>
              </a:rPr>
              <a:t>on tutto il corpo  </a:t>
            </a:r>
            <a:endParaRPr lang="it-IT" dirty="0">
              <a:solidFill>
                <a:prstClr val="black"/>
              </a:solidFill>
              <a:cs typeface="Ayuthaya"/>
            </a:endParaRPr>
          </a:p>
          <a:p>
            <a:endParaRPr lang="it-IT" dirty="0">
              <a:solidFill>
                <a:prstClr val="black"/>
              </a:solidFill>
              <a:cs typeface="Ayuthay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865582" y="2003511"/>
            <a:ext cx="46323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it-IT" sz="3200" dirty="0" smtClean="0"/>
              <a:t>Narrazione</a:t>
            </a:r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Vita</a:t>
            </a:r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Catechismo CEI</a:t>
            </a:r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Attività</a:t>
            </a:r>
            <a:endParaRPr lang="it-IT" sz="3200" dirty="0"/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Celebrazione</a:t>
            </a:r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Famiglia</a:t>
            </a:r>
          </a:p>
          <a:p>
            <a:pPr marL="457200" indent="-457200">
              <a:buFont typeface="Arial"/>
              <a:buChar char="•"/>
            </a:pPr>
            <a:r>
              <a:rPr lang="it-IT" sz="3200" i="1" dirty="0" err="1" smtClean="0"/>
              <a:t>memory</a:t>
            </a:r>
            <a:r>
              <a:rPr lang="it-IT" sz="3200" i="1" dirty="0" smtClean="0"/>
              <a:t> </a:t>
            </a:r>
            <a:r>
              <a:rPr lang="it-IT" sz="3200" i="1" dirty="0" err="1" smtClean="0"/>
              <a:t>key</a:t>
            </a:r>
            <a:endParaRPr lang="it-IT" sz="3200" i="1" dirty="0" smtClean="0"/>
          </a:p>
          <a:p>
            <a:pPr marL="457200" indent="-457200">
              <a:buFont typeface="Arial"/>
              <a:buChar char="•"/>
            </a:pPr>
            <a:r>
              <a:rPr lang="it-IT" sz="3200" dirty="0" smtClean="0"/>
              <a:t>Missione (</a:t>
            </a:r>
            <a:r>
              <a:rPr lang="it-IT" sz="3200" dirty="0" smtClean="0">
                <a:solidFill>
                  <a:srgbClr val="000000"/>
                </a:solidFill>
              </a:rPr>
              <a:t>carità) </a:t>
            </a:r>
          </a:p>
          <a:p>
            <a:endParaRPr lang="it-IT" sz="3200" dirty="0">
              <a:solidFill>
                <a:srgbClr val="FF008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5" y="1314929"/>
            <a:ext cx="2565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0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955636" y="2130425"/>
            <a:ext cx="5911273" cy="227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prstClr val="black"/>
              </a:solidFill>
              <a:latin typeface="Ayuthaya"/>
              <a:cs typeface="Ayuthaya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5048">
            <a:off x="430830" y="1578288"/>
            <a:ext cx="2568618" cy="366128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865582" y="2407902"/>
            <a:ext cx="5911273" cy="2484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prstClr val="black"/>
                </a:solidFill>
                <a:cs typeface="Ayuthaya"/>
              </a:rPr>
              <a:t>FORMAZIONE </a:t>
            </a:r>
            <a:endParaRPr lang="it-IT" dirty="0">
              <a:solidFill>
                <a:prstClr val="black"/>
              </a:solidFill>
              <a:cs typeface="Ayuthaya"/>
            </a:endParaRPr>
          </a:p>
          <a:p>
            <a:endParaRPr lang="it-IT" dirty="0">
              <a:solidFill>
                <a:prstClr val="black"/>
              </a:solidFill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337569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+mn-lt"/>
                <a:ea typeface="+mn-ea"/>
                <a:cs typeface="+mn-cs"/>
              </a:rPr>
              <a:t>OSARE L’AZIONE</a:t>
            </a:r>
            <a:br>
              <a:rPr lang="it-IT" sz="3600" dirty="0" smtClean="0">
                <a:latin typeface="+mn-lt"/>
                <a:ea typeface="+mn-ea"/>
                <a:cs typeface="+mn-cs"/>
              </a:rPr>
            </a:br>
            <a:r>
              <a:rPr lang="it-IT" sz="3600" dirty="0" smtClean="0"/>
              <a:t>corpo </a:t>
            </a:r>
            <a:r>
              <a:rPr lang="it-IT" sz="3600" dirty="0"/>
              <a:t>a corpo</a:t>
            </a:r>
            <a:br>
              <a:rPr lang="it-IT" sz="3600" dirty="0"/>
            </a:br>
            <a:r>
              <a:rPr lang="it-IT" sz="3600" dirty="0" smtClean="0">
                <a:latin typeface="+mn-lt"/>
                <a:ea typeface="+mn-ea"/>
                <a:cs typeface="+mn-cs"/>
              </a:rPr>
              <a:t> </a:t>
            </a:r>
            <a:r>
              <a:rPr lang="it-IT" sz="3600" dirty="0">
                <a:latin typeface="+mn-lt"/>
                <a:ea typeface="+mn-ea"/>
                <a:cs typeface="+mn-cs"/>
              </a:rPr>
              <a:t/>
            </a:r>
            <a:br>
              <a:rPr lang="it-IT" sz="3600" dirty="0">
                <a:latin typeface="+mn-lt"/>
                <a:ea typeface="+mn-ea"/>
                <a:cs typeface="+mn-cs"/>
              </a:rPr>
            </a:br>
            <a:endParaRPr lang="it-IT" sz="3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/>
          </a:p>
          <a:p>
            <a:r>
              <a:rPr lang="it-IT" sz="3600" dirty="0" smtClean="0"/>
              <a:t>Ridimensionare le aspettative</a:t>
            </a:r>
          </a:p>
          <a:p>
            <a:r>
              <a:rPr lang="it-IT" sz="3600" dirty="0" smtClean="0"/>
              <a:t>Mantenere la prospettiva</a:t>
            </a:r>
          </a:p>
          <a:p>
            <a:r>
              <a:rPr lang="it-IT" sz="3600" dirty="0" smtClean="0"/>
              <a:t>Non aspettare di essere pronti</a:t>
            </a:r>
            <a:endParaRPr lang="it-IT" sz="3600" dirty="0"/>
          </a:p>
          <a:p>
            <a:pPr marL="0" indent="0" algn="r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4736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4678559" y="2149949"/>
            <a:ext cx="4280730" cy="4172536"/>
          </a:xfrm>
          <a:prstGeom prst="ellipse">
            <a:avLst/>
          </a:prstGeom>
          <a:solidFill>
            <a:srgbClr val="FF0080"/>
          </a:solidFill>
          <a:ln w="38100" cmpd="sng">
            <a:solidFill>
              <a:srgbClr val="00009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31929" y="2664755"/>
            <a:ext cx="8058129" cy="34506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0000"/>
                </a:solidFill>
              </a:rPr>
              <a:t>Non è solo catechesi 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è </a:t>
            </a:r>
            <a:r>
              <a:rPr lang="it-IT" dirty="0" smtClean="0">
                <a:solidFill>
                  <a:srgbClr val="000000"/>
                </a:solidFill>
              </a:rPr>
              <a:t>solo una parte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0000"/>
                </a:solidFill>
              </a:rPr>
              <a:t>	dell’azione pastorale </a:t>
            </a:r>
            <a:endParaRPr lang="it-IT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b="1" dirty="0" smtClean="0"/>
          </a:p>
        </p:txBody>
      </p:sp>
      <p:sp>
        <p:nvSpPr>
          <p:cNvPr id="5" name="Ovale 4"/>
          <p:cNvSpPr/>
          <p:nvPr/>
        </p:nvSpPr>
        <p:spPr>
          <a:xfrm>
            <a:off x="5051597" y="3077977"/>
            <a:ext cx="3116236" cy="3037474"/>
          </a:xfrm>
          <a:prstGeom prst="ellipse">
            <a:avLst/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000" b="1" dirty="0"/>
          </a:p>
        </p:txBody>
      </p:sp>
      <p:sp>
        <p:nvSpPr>
          <p:cNvPr id="4" name="Ovale 3"/>
          <p:cNvSpPr/>
          <p:nvPr/>
        </p:nvSpPr>
        <p:spPr>
          <a:xfrm>
            <a:off x="5514807" y="3976883"/>
            <a:ext cx="2194021" cy="2138568"/>
          </a:xfrm>
          <a:prstGeom prst="ellipse">
            <a:avLst/>
          </a:prstGeom>
          <a:solidFill>
            <a:srgbClr val="A5D028"/>
          </a:solidFill>
          <a:ln w="38100" cmpd="sng">
            <a:solidFill>
              <a:srgbClr val="00009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CATECHESI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04366" y="3307130"/>
            <a:ext cx="56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IC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833135" y="2275593"/>
            <a:ext cx="233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CHIESA: azione pastorale </a:t>
            </a:r>
            <a:endParaRPr lang="it-IT" sz="2400" b="1" dirty="0"/>
          </a:p>
        </p:txBody>
      </p:sp>
      <p:sp>
        <p:nvSpPr>
          <p:cNvPr id="10" name="Rettangolo 9"/>
          <p:cNvSpPr/>
          <p:nvPr/>
        </p:nvSpPr>
        <p:spPr>
          <a:xfrm>
            <a:off x="1324741" y="425163"/>
            <a:ext cx="6707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4000" b="1" dirty="0" smtClean="0">
                <a:solidFill>
                  <a:srgbClr val="000000"/>
                </a:solidFill>
              </a:rPr>
              <a:t>INIZIAZIONE CRISTIANA. CIOÈ?</a:t>
            </a:r>
            <a:endParaRPr lang="it-IT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8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latin typeface="+mn-lt"/>
                <a:ea typeface="+mn-ea"/>
                <a:cs typeface="+mn-cs"/>
              </a:rPr>
              <a:t>PER IMMAGINARE LE PRATICHE DI IC</a:t>
            </a:r>
            <a:br>
              <a:rPr lang="it-IT" sz="4000" b="1" dirty="0" smtClean="0">
                <a:latin typeface="+mn-lt"/>
                <a:ea typeface="+mn-ea"/>
                <a:cs typeface="+mn-cs"/>
              </a:rPr>
            </a:br>
            <a:endParaRPr lang="it-IT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/>
          </a:p>
          <a:p>
            <a:r>
              <a:rPr lang="it-IT" sz="3600" dirty="0" smtClean="0"/>
              <a:t>Riconoscere l’azione dello Spirito</a:t>
            </a:r>
          </a:p>
          <a:p>
            <a:r>
              <a:rPr lang="it-IT" sz="3600" dirty="0" smtClean="0"/>
              <a:t>Assecondare l'azione dello Grazia</a:t>
            </a:r>
          </a:p>
          <a:p>
            <a:pPr marL="0" indent="0">
              <a:buNone/>
            </a:pPr>
            <a:endParaRPr lang="it-IT" sz="36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it-IT" sz="2800" dirty="0"/>
          </a:p>
          <a:p>
            <a:pPr marL="0" indent="0" algn="r">
              <a:buNone/>
            </a:pPr>
            <a:endParaRPr lang="it-IT" sz="28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08000" y="5391871"/>
            <a:ext cx="7841674" cy="1470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Non ciò che </a:t>
            </a:r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stiamo </a:t>
            </a:r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facendo </a:t>
            </a:r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noi, </a:t>
            </a:r>
          </a:p>
          <a:p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ma </a:t>
            </a:r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al servizio di ciò che sta facendo </a:t>
            </a:r>
            <a:r>
              <a:rPr lang="it-IT" sz="3600" i="1" dirty="0" smtClean="0">
                <a:solidFill>
                  <a:srgbClr val="FF0080"/>
                </a:solidFill>
                <a:cs typeface="Ayuthaya"/>
              </a:rPr>
              <a:t>Dio!</a:t>
            </a:r>
            <a:endParaRPr lang="it-IT" sz="3600" i="1" dirty="0">
              <a:solidFill>
                <a:srgbClr val="FF0080"/>
              </a:solidFill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369213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48812"/>
            <a:ext cx="8229600" cy="1143000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DALLA COSMESI ALLA GINNASTICA</a:t>
            </a:r>
            <a:r>
              <a:rPr lang="it-IT" sz="4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4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endParaRPr lang="it-IT" sz="4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43955"/>
            <a:ext cx="8474076" cy="4478013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0000"/>
                </a:solidFill>
              </a:rPr>
              <a:t>Imparare ad osservare/ascoltare</a:t>
            </a:r>
          </a:p>
          <a:p>
            <a:r>
              <a:rPr lang="it-IT" sz="3600" dirty="0" smtClean="0">
                <a:solidFill>
                  <a:srgbClr val="000000"/>
                </a:solidFill>
              </a:rPr>
              <a:t>Imparare ad interpretare </a:t>
            </a:r>
          </a:p>
          <a:p>
            <a:r>
              <a:rPr lang="it-IT" sz="3600" dirty="0" smtClean="0">
                <a:solidFill>
                  <a:srgbClr val="000000"/>
                </a:solidFill>
              </a:rPr>
              <a:t>p</a:t>
            </a:r>
            <a:r>
              <a:rPr lang="it-IT" sz="3600" dirty="0" smtClean="0">
                <a:solidFill>
                  <a:srgbClr val="000000"/>
                </a:solidFill>
              </a:rPr>
              <a:t>erseguire </a:t>
            </a:r>
            <a:r>
              <a:rPr lang="it-IT" sz="3600" dirty="0" smtClean="0">
                <a:solidFill>
                  <a:srgbClr val="000000"/>
                </a:solidFill>
              </a:rPr>
              <a:t>il bene </a:t>
            </a:r>
            <a:r>
              <a:rPr lang="it-IT" sz="3600" dirty="0" smtClean="0">
                <a:solidFill>
                  <a:srgbClr val="000000"/>
                </a:solidFill>
              </a:rPr>
              <a:t>possibile</a:t>
            </a:r>
          </a:p>
          <a:p>
            <a:endParaRPr lang="it-IT" sz="3600" dirty="0" smtClean="0">
              <a:solidFill>
                <a:srgbClr val="000000"/>
              </a:solidFill>
            </a:endParaRPr>
          </a:p>
          <a:p>
            <a:endParaRPr lang="it-IT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3600" b="1" i="1" dirty="0" smtClean="0">
                <a:solidFill>
                  <a:srgbClr val="FF0080"/>
                </a:solidFill>
              </a:rPr>
              <a:t>Un progetto non si applica ma si realizza!</a:t>
            </a:r>
            <a:endParaRPr lang="it-IT" sz="2800" i="1" dirty="0"/>
          </a:p>
          <a:p>
            <a:pPr marL="0" indent="0" algn="r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1303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955636" y="2130425"/>
            <a:ext cx="591127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cs typeface="Ayuthaya"/>
              </a:rPr>
              <a:t>Ordine </a:t>
            </a:r>
            <a:endParaRPr lang="it-IT" dirty="0">
              <a:solidFill>
                <a:prstClr val="black"/>
              </a:solidFill>
              <a:cs typeface="Ayuthaya"/>
            </a:endParaRPr>
          </a:p>
          <a:p>
            <a:pPr marL="571500" indent="-571500" algn="l"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cs typeface="Ayuthaya"/>
              </a:rPr>
              <a:t>collocazione</a:t>
            </a:r>
            <a:endParaRPr lang="it-IT" dirty="0">
              <a:solidFill>
                <a:prstClr val="black"/>
              </a:solidFill>
              <a:cs typeface="Ayuthaya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37" y="1524000"/>
            <a:ext cx="1752600" cy="3810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827514" y="851971"/>
            <a:ext cx="3327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4000" b="1" dirty="0">
                <a:cs typeface="Ayuthaya"/>
              </a:rPr>
              <a:t>SACRAMENTI</a:t>
            </a:r>
            <a:endParaRPr lang="it-IT" b="1" dirty="0"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792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2754378" y="3185847"/>
            <a:ext cx="6389621" cy="1470025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>
                <a:cs typeface="Ayuthaya"/>
              </a:rPr>
              <a:t>- D</a:t>
            </a:r>
            <a:r>
              <a:rPr lang="it-IT" dirty="0" smtClean="0">
                <a:cs typeface="Ayuthaya"/>
              </a:rPr>
              <a:t>urata del cammino</a:t>
            </a:r>
            <a:br>
              <a:rPr lang="it-IT" dirty="0" smtClean="0">
                <a:cs typeface="Ayuthaya"/>
              </a:rPr>
            </a:br>
            <a:r>
              <a:rPr lang="it-IT" dirty="0" smtClean="0">
                <a:cs typeface="Ayuthaya"/>
              </a:rPr>
              <a:t>- Ritmo </a:t>
            </a:r>
            <a:r>
              <a:rPr lang="it-IT" dirty="0" smtClean="0">
                <a:cs typeface="Ayuthaya"/>
              </a:rPr>
              <a:t/>
            </a:r>
            <a:br>
              <a:rPr lang="it-IT" dirty="0" smtClean="0">
                <a:cs typeface="Ayuthaya"/>
              </a:rPr>
            </a:br>
            <a:r>
              <a:rPr lang="it-IT" dirty="0" smtClean="0">
                <a:cs typeface="Ayuthaya"/>
              </a:rPr>
              <a:t>		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Primo </a:t>
            </a:r>
            <a:r>
              <a:rPr lang="it-IT" sz="3600" i="1" dirty="0">
                <a:solidFill>
                  <a:srgbClr val="0000FF"/>
                </a:solidFill>
                <a:cs typeface="Ayuthaya"/>
              </a:rPr>
              <a:t>Annuncio</a:t>
            </a:r>
            <a:br>
              <a:rPr lang="it-IT" sz="3600" i="1" dirty="0">
                <a:solidFill>
                  <a:srgbClr val="0000FF"/>
                </a:solidFill>
                <a:cs typeface="Ayuthaya"/>
              </a:rPr>
            </a:br>
            <a:r>
              <a:rPr lang="it-IT" sz="36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	catechesi </a:t>
            </a:r>
            <a:r>
              <a:rPr lang="it-IT" sz="3600" i="1" dirty="0">
                <a:solidFill>
                  <a:srgbClr val="0000FF"/>
                </a:solidFill>
                <a:cs typeface="Ayuthaya"/>
              </a:rPr>
              <a:t/>
            </a:r>
            <a:br>
              <a:rPr lang="it-IT" sz="3600" i="1" dirty="0">
                <a:solidFill>
                  <a:srgbClr val="0000FF"/>
                </a:solidFill>
                <a:cs typeface="Ayuthaya"/>
              </a:rPr>
            </a:br>
            <a:r>
              <a:rPr lang="it-IT" sz="36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3600" i="1" dirty="0" err="1" smtClean="0">
                <a:solidFill>
                  <a:srgbClr val="0000FF"/>
                </a:solidFill>
                <a:cs typeface="Ayuthaya"/>
              </a:rPr>
              <a:t>prep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. </a:t>
            </a:r>
            <a:r>
              <a:rPr lang="it-IT" sz="3600" i="1" dirty="0">
                <a:solidFill>
                  <a:srgbClr val="0000FF"/>
                </a:solidFill>
                <a:cs typeface="Ayuthaya"/>
              </a:rPr>
              <a:t>prossima al </a:t>
            </a:r>
            <a:r>
              <a:rPr lang="it-IT" sz="3600" i="1" dirty="0" err="1" smtClean="0">
                <a:solidFill>
                  <a:srgbClr val="0000FF"/>
                </a:solidFill>
                <a:cs typeface="Ayuthaya"/>
              </a:rPr>
              <a:t>sac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.</a:t>
            </a:r>
            <a:r>
              <a:rPr lang="it-IT" sz="3600" i="1" dirty="0">
                <a:solidFill>
                  <a:srgbClr val="0000FF"/>
                </a:solidFill>
                <a:cs typeface="Ayuthaya"/>
              </a:rPr>
              <a:t/>
            </a:r>
            <a:br>
              <a:rPr lang="it-IT" sz="3600" i="1" dirty="0">
                <a:solidFill>
                  <a:srgbClr val="0000FF"/>
                </a:solidFill>
                <a:cs typeface="Ayuthaya"/>
              </a:rPr>
            </a:br>
            <a:r>
              <a:rPr lang="it-IT" sz="36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3600" i="1" dirty="0" smtClean="0">
                <a:solidFill>
                  <a:srgbClr val="0000FF"/>
                </a:solidFill>
                <a:cs typeface="Ayuthaya"/>
              </a:rPr>
              <a:t>	mistagogia</a:t>
            </a:r>
            <a:r>
              <a:rPr lang="it-IT" sz="3600" i="1" dirty="0">
                <a:cs typeface="Ayuthaya"/>
              </a:rPr>
              <a:t/>
            </a:r>
            <a:br>
              <a:rPr lang="it-IT" sz="3600" i="1" dirty="0">
                <a:cs typeface="Ayuthaya"/>
              </a:rPr>
            </a:br>
            <a:r>
              <a:rPr lang="it-IT" sz="3600" i="1" dirty="0" smtClean="0">
                <a:cs typeface="Ayuthaya"/>
              </a:rPr>
              <a:t/>
            </a:r>
            <a:br>
              <a:rPr lang="it-IT" sz="3600" i="1" dirty="0" smtClean="0">
                <a:cs typeface="Ayuthaya"/>
              </a:rPr>
            </a:br>
            <a:r>
              <a:rPr lang="it-IT" dirty="0" smtClean="0">
                <a:cs typeface="Ayuthaya"/>
              </a:rPr>
              <a:t/>
            </a:r>
            <a:br>
              <a:rPr lang="it-IT" dirty="0" smtClean="0">
                <a:cs typeface="Ayuthaya"/>
              </a:rPr>
            </a:br>
            <a:r>
              <a:rPr lang="it-IT" dirty="0">
                <a:cs typeface="Ayuthaya"/>
              </a:rPr>
              <a:t>	</a:t>
            </a:r>
            <a:endParaRPr lang="it-IT" sz="4000" dirty="0">
              <a:cs typeface="Ayuthay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433888" y="477560"/>
            <a:ext cx="228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400" b="1" dirty="0">
                <a:solidFill>
                  <a:prstClr val="black"/>
                </a:solidFill>
                <a:ea typeface="+mj-ea"/>
                <a:cs typeface="Ayuthaya"/>
              </a:rPr>
              <a:t>TEMPO</a:t>
            </a:r>
            <a:r>
              <a:rPr lang="it-IT" sz="4400" dirty="0">
                <a:solidFill>
                  <a:prstClr val="black"/>
                </a:solidFill>
                <a:ea typeface="+mj-ea"/>
                <a:cs typeface="Ayuthaya"/>
              </a:rPr>
              <a:t/>
            </a:r>
            <a:br>
              <a:rPr lang="it-IT" sz="4400" dirty="0">
                <a:solidFill>
                  <a:prstClr val="black"/>
                </a:solidFill>
                <a:ea typeface="+mj-ea"/>
                <a:cs typeface="Ayuthaya"/>
              </a:rPr>
            </a:b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60" y="664525"/>
            <a:ext cx="2463800" cy="3810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2931" y="5284115"/>
            <a:ext cx="8831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80"/>
                </a:solidFill>
              </a:rPr>
              <a:t>Attenzione all’anno liturgico, anche per momenti intergenerazionali</a:t>
            </a:r>
            <a:endParaRPr lang="it-IT" sz="36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3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2754378" y="3185847"/>
            <a:ext cx="6389621" cy="1470025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 smtClean="0">
                <a:cs typeface="Ayuthaya"/>
              </a:rPr>
              <a:t>- D</a:t>
            </a:r>
            <a:r>
              <a:rPr lang="it-IT" sz="3600" dirty="0" smtClean="0">
                <a:cs typeface="Ayuthaya"/>
              </a:rPr>
              <a:t>urata del cammino</a:t>
            </a:r>
            <a:br>
              <a:rPr lang="it-IT" sz="3600" dirty="0" smtClean="0">
                <a:cs typeface="Ayuthaya"/>
              </a:rPr>
            </a:br>
            <a:r>
              <a:rPr lang="it-IT" sz="3600" dirty="0" smtClean="0">
                <a:cs typeface="Ayuthaya"/>
              </a:rPr>
              <a:t>- Ritmo </a:t>
            </a:r>
            <a:r>
              <a:rPr lang="it-IT" sz="3600" dirty="0" smtClean="0">
                <a:cs typeface="Ayuthaya"/>
              </a:rPr>
              <a:t/>
            </a:r>
            <a:br>
              <a:rPr lang="it-IT" sz="3600" dirty="0" smtClean="0">
                <a:cs typeface="Ayuthaya"/>
              </a:rPr>
            </a:br>
            <a:r>
              <a:rPr lang="it-IT" sz="3600" dirty="0" smtClean="0">
                <a:cs typeface="Ayuthaya"/>
              </a:rPr>
              <a:t>		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Primo </a:t>
            </a:r>
            <a:r>
              <a:rPr lang="it-IT" sz="2700" i="1" dirty="0">
                <a:solidFill>
                  <a:srgbClr val="0000FF"/>
                </a:solidFill>
                <a:cs typeface="Ayuthaya"/>
              </a:rPr>
              <a:t>Annuncio</a:t>
            </a:r>
            <a:br>
              <a:rPr lang="it-IT" sz="2700" i="1" dirty="0">
                <a:solidFill>
                  <a:srgbClr val="0000FF"/>
                </a:solidFill>
                <a:cs typeface="Ayuthaya"/>
              </a:rPr>
            </a:br>
            <a:r>
              <a:rPr lang="it-IT" sz="27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	catechesi </a:t>
            </a:r>
            <a:r>
              <a:rPr lang="it-IT" sz="2700" i="1" dirty="0">
                <a:solidFill>
                  <a:srgbClr val="0000FF"/>
                </a:solidFill>
                <a:cs typeface="Ayuthaya"/>
              </a:rPr>
              <a:t/>
            </a:r>
            <a:br>
              <a:rPr lang="it-IT" sz="2700" i="1" dirty="0">
                <a:solidFill>
                  <a:srgbClr val="0000FF"/>
                </a:solidFill>
                <a:cs typeface="Ayuthaya"/>
              </a:rPr>
            </a:br>
            <a:r>
              <a:rPr lang="it-IT" sz="27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2700" i="1" dirty="0" err="1" smtClean="0">
                <a:solidFill>
                  <a:srgbClr val="0000FF"/>
                </a:solidFill>
                <a:cs typeface="Ayuthaya"/>
              </a:rPr>
              <a:t>prep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. </a:t>
            </a:r>
            <a:r>
              <a:rPr lang="it-IT" sz="2700" i="1" dirty="0">
                <a:solidFill>
                  <a:srgbClr val="0000FF"/>
                </a:solidFill>
                <a:cs typeface="Ayuthaya"/>
              </a:rPr>
              <a:t>prossima al </a:t>
            </a:r>
            <a:r>
              <a:rPr lang="it-IT" sz="2700" i="1" dirty="0" err="1" smtClean="0">
                <a:solidFill>
                  <a:srgbClr val="0000FF"/>
                </a:solidFill>
                <a:cs typeface="Ayuthaya"/>
              </a:rPr>
              <a:t>sac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.</a:t>
            </a:r>
            <a:r>
              <a:rPr lang="it-IT" sz="2700" i="1" dirty="0">
                <a:solidFill>
                  <a:srgbClr val="0000FF"/>
                </a:solidFill>
                <a:cs typeface="Ayuthaya"/>
              </a:rPr>
              <a:t/>
            </a:r>
            <a:br>
              <a:rPr lang="it-IT" sz="2700" i="1" dirty="0">
                <a:solidFill>
                  <a:srgbClr val="0000FF"/>
                </a:solidFill>
                <a:cs typeface="Ayuthaya"/>
              </a:rPr>
            </a:br>
            <a:r>
              <a:rPr lang="it-IT" sz="2700" i="1" dirty="0">
                <a:solidFill>
                  <a:srgbClr val="0000FF"/>
                </a:solidFill>
                <a:cs typeface="Ayuthaya"/>
              </a:rPr>
              <a:t>	</a:t>
            </a:r>
            <a:r>
              <a:rPr lang="it-IT" sz="2700" i="1" dirty="0" smtClean="0">
                <a:solidFill>
                  <a:srgbClr val="0000FF"/>
                </a:solidFill>
                <a:cs typeface="Ayuthaya"/>
              </a:rPr>
              <a:t>	mistagogia</a:t>
            </a:r>
            <a:r>
              <a:rPr lang="it-IT" sz="3600" i="1" dirty="0">
                <a:cs typeface="Ayuthaya"/>
              </a:rPr>
              <a:t/>
            </a:r>
            <a:br>
              <a:rPr lang="it-IT" sz="3600" i="1" dirty="0">
                <a:cs typeface="Ayuthaya"/>
              </a:rPr>
            </a:br>
            <a:r>
              <a:rPr lang="it-IT" sz="3600" i="1" dirty="0" smtClean="0">
                <a:cs typeface="Ayuthaya"/>
              </a:rPr>
              <a:t/>
            </a:r>
            <a:br>
              <a:rPr lang="it-IT" sz="3600" i="1" dirty="0" smtClean="0">
                <a:cs typeface="Ayuthaya"/>
              </a:rPr>
            </a:br>
            <a:r>
              <a:rPr lang="it-IT" dirty="0" smtClean="0">
                <a:cs typeface="Ayuthaya"/>
              </a:rPr>
              <a:t/>
            </a:r>
            <a:br>
              <a:rPr lang="it-IT" dirty="0" smtClean="0">
                <a:cs typeface="Ayuthaya"/>
              </a:rPr>
            </a:br>
            <a:r>
              <a:rPr lang="it-IT" dirty="0">
                <a:cs typeface="Ayuthaya"/>
              </a:rPr>
              <a:t>	</a:t>
            </a:r>
            <a:endParaRPr lang="it-IT" sz="4000" dirty="0">
              <a:cs typeface="Ayuthay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433888" y="477560"/>
            <a:ext cx="228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400" b="1" dirty="0">
                <a:solidFill>
                  <a:prstClr val="black"/>
                </a:solidFill>
                <a:ea typeface="+mj-ea"/>
                <a:cs typeface="Ayuthaya"/>
              </a:rPr>
              <a:t>TEMPO</a:t>
            </a:r>
            <a:r>
              <a:rPr lang="it-IT" sz="4400" dirty="0">
                <a:solidFill>
                  <a:prstClr val="black"/>
                </a:solidFill>
                <a:ea typeface="+mj-ea"/>
                <a:cs typeface="Ayuthaya"/>
              </a:rPr>
              <a:t/>
            </a:r>
            <a:br>
              <a:rPr lang="it-IT" sz="4400" dirty="0">
                <a:solidFill>
                  <a:prstClr val="black"/>
                </a:solidFill>
                <a:ea typeface="+mj-ea"/>
                <a:cs typeface="Ayuthaya"/>
              </a:rPr>
            </a:b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60" y="664525"/>
            <a:ext cx="1549527" cy="2396175"/>
          </a:xfrm>
          <a:prstGeom prst="rect">
            <a:avLst/>
          </a:prstGeom>
        </p:spPr>
      </p:pic>
      <p:sp>
        <p:nvSpPr>
          <p:cNvPr id="3" name="Arco a tutto sesto 2"/>
          <p:cNvSpPr/>
          <p:nvPr/>
        </p:nvSpPr>
        <p:spPr>
          <a:xfrm>
            <a:off x="625860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23900" y="5502964"/>
            <a:ext cx="111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Primo Annuncio</a:t>
            </a:r>
            <a:endParaRPr lang="it-IT" dirty="0"/>
          </a:p>
        </p:txBody>
      </p:sp>
      <p:sp>
        <p:nvSpPr>
          <p:cNvPr id="14" name="Arco a tutto sesto 13"/>
          <p:cNvSpPr/>
          <p:nvPr/>
        </p:nvSpPr>
        <p:spPr>
          <a:xfrm>
            <a:off x="1993165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091205" y="5502964"/>
            <a:ext cx="1116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Verso la riconciliazione</a:t>
            </a:r>
          </a:p>
          <a:p>
            <a:endParaRPr lang="it-IT" dirty="0"/>
          </a:p>
        </p:txBody>
      </p:sp>
      <p:sp>
        <p:nvSpPr>
          <p:cNvPr id="16" name="Arco a tutto sesto 15"/>
          <p:cNvSpPr/>
          <p:nvPr/>
        </p:nvSpPr>
        <p:spPr>
          <a:xfrm>
            <a:off x="3360470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458510" y="5502964"/>
            <a:ext cx="111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Verso eucaristia </a:t>
            </a:r>
            <a:endParaRPr lang="it-IT" dirty="0"/>
          </a:p>
        </p:txBody>
      </p:sp>
      <p:sp>
        <p:nvSpPr>
          <p:cNvPr id="18" name="Arco a tutto sesto 17"/>
          <p:cNvSpPr/>
          <p:nvPr/>
        </p:nvSpPr>
        <p:spPr>
          <a:xfrm>
            <a:off x="4727775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825815" y="5502964"/>
            <a:ext cx="111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Mistag</a:t>
            </a:r>
            <a:r>
              <a:rPr lang="it-IT" dirty="0" smtClean="0"/>
              <a:t>. eucaristia</a:t>
            </a:r>
            <a:endParaRPr lang="it-IT" dirty="0"/>
          </a:p>
        </p:txBody>
      </p:sp>
      <p:sp>
        <p:nvSpPr>
          <p:cNvPr id="20" name="Arco a tutto sesto 19"/>
          <p:cNvSpPr/>
          <p:nvPr/>
        </p:nvSpPr>
        <p:spPr>
          <a:xfrm>
            <a:off x="6112260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210300" y="5502964"/>
            <a:ext cx="111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Verso cresima</a:t>
            </a:r>
            <a:endParaRPr lang="it-IT" dirty="0"/>
          </a:p>
        </p:txBody>
      </p:sp>
      <p:sp>
        <p:nvSpPr>
          <p:cNvPr id="22" name="Arco a tutto sesto 21"/>
          <p:cNvSpPr/>
          <p:nvPr/>
        </p:nvSpPr>
        <p:spPr>
          <a:xfrm>
            <a:off x="7479565" y="4821995"/>
            <a:ext cx="1214905" cy="680969"/>
          </a:xfrm>
          <a:prstGeom prst="blockArc">
            <a:avLst>
              <a:gd name="adj1" fmla="val 10550460"/>
              <a:gd name="adj2" fmla="val 348379"/>
              <a:gd name="adj3" fmla="val 200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577605" y="5502964"/>
            <a:ext cx="111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Mistagogia cresima e PG</a:t>
            </a:r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019040" y="6263823"/>
            <a:ext cx="439470" cy="43947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R</a:t>
            </a:r>
            <a:endParaRPr lang="it-IT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Freccia destra 25"/>
          <p:cNvSpPr/>
          <p:nvPr/>
        </p:nvSpPr>
        <p:spPr>
          <a:xfrm>
            <a:off x="3360470" y="6263823"/>
            <a:ext cx="5334000" cy="26397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4355640" y="6263823"/>
            <a:ext cx="439470" cy="43947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E</a:t>
            </a:r>
            <a:endParaRPr lang="it-IT" dirty="0"/>
          </a:p>
        </p:txBody>
      </p:sp>
      <p:sp>
        <p:nvSpPr>
          <p:cNvPr id="28" name="Freccia destra 27"/>
          <p:cNvSpPr/>
          <p:nvPr/>
        </p:nvSpPr>
        <p:spPr>
          <a:xfrm>
            <a:off x="4727774" y="6416223"/>
            <a:ext cx="4119095" cy="263977"/>
          </a:xfrm>
          <a:prstGeom prst="rightArrow">
            <a:avLst/>
          </a:pr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7100035" y="6231865"/>
            <a:ext cx="439470" cy="4394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C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 rot="20689897">
            <a:off x="812637" y="2936268"/>
            <a:ext cx="14708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60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/>
                <a:cs typeface="Bauhaus 93"/>
              </a:rPr>
              <a:t>Bis</a:t>
            </a:r>
            <a:endParaRPr lang="it-IT" sz="5400" b="1" spc="50" dirty="0">
              <a:ln w="11430">
                <a:solidFill>
                  <a:schemeClr val="tx1"/>
                </a:solidFill>
              </a:ln>
              <a:gradFill>
                <a:gsLst>
                  <a:gs pos="60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23169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955636" y="2130425"/>
            <a:ext cx="5911273" cy="2753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cs typeface="Ayuthaya"/>
              </a:rPr>
              <a:t>Bambini </a:t>
            </a:r>
          </a:p>
          <a:p>
            <a:pPr marL="571500" indent="-571500" algn="l"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cs typeface="Ayuthaya"/>
              </a:rPr>
              <a:t>Famiglie*</a:t>
            </a:r>
          </a:p>
          <a:p>
            <a:pPr marL="571500" indent="-571500" algn="l">
              <a:buFont typeface="Arial"/>
              <a:buChar char="•"/>
            </a:pPr>
            <a:r>
              <a:rPr lang="it-IT" dirty="0" smtClean="0">
                <a:solidFill>
                  <a:prstClr val="black"/>
                </a:solidFill>
                <a:cs typeface="Ayuthaya"/>
              </a:rPr>
              <a:t>Comunità: L, </a:t>
            </a:r>
            <a:r>
              <a:rPr lang="it-IT" dirty="0" err="1" smtClean="0">
                <a:solidFill>
                  <a:prstClr val="black"/>
                </a:solidFill>
                <a:cs typeface="Ayuthaya"/>
              </a:rPr>
              <a:t>F</a:t>
            </a:r>
            <a:r>
              <a:rPr lang="it-IT" dirty="0" smtClean="0">
                <a:solidFill>
                  <a:prstClr val="black"/>
                </a:solidFill>
                <a:cs typeface="Ayuthaya"/>
              </a:rPr>
              <a:t>, C, G…</a:t>
            </a:r>
          </a:p>
          <a:p>
            <a:pPr algn="l"/>
            <a:endParaRPr lang="it-IT" dirty="0">
              <a:solidFill>
                <a:prstClr val="black"/>
              </a:solidFill>
              <a:cs typeface="Ayuthaya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93" y="1524000"/>
            <a:ext cx="2209800" cy="3810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232891" y="538917"/>
            <a:ext cx="610304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prstClr val="black"/>
                </a:solidFill>
                <a:latin typeface="+mj-lt"/>
                <a:cs typeface="Ayuthaya"/>
              </a:rPr>
              <a:t>SOGGETTI </a:t>
            </a:r>
          </a:p>
          <a:p>
            <a:pPr algn="ctr"/>
            <a:r>
              <a:rPr lang="it-IT" sz="4000" i="1" dirty="0" smtClean="0">
                <a:solidFill>
                  <a:prstClr val="black"/>
                </a:solidFill>
                <a:cs typeface="Ayuthaya"/>
              </a:rPr>
              <a:t>Tutto </a:t>
            </a:r>
            <a:r>
              <a:rPr lang="it-IT" sz="4000" i="1" dirty="0">
                <a:solidFill>
                  <a:prstClr val="black"/>
                </a:solidFill>
                <a:cs typeface="Ayuthaya"/>
              </a:rPr>
              <a:t>il corpo ecclesiale</a:t>
            </a:r>
            <a:endParaRPr lang="it-IT" sz="2800" i="1" dirty="0">
              <a:solidFill>
                <a:prstClr val="black"/>
              </a:solidFill>
              <a:cs typeface="Ayuthaya"/>
            </a:endParaRPr>
          </a:p>
          <a:p>
            <a:pPr lvl="0"/>
            <a:endParaRPr lang="it-IT" dirty="0">
              <a:solidFill>
                <a:prstClr val="black"/>
              </a:solidFill>
              <a:latin typeface="+mj-lt"/>
              <a:cs typeface="Ayuthaya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662" y="5154911"/>
            <a:ext cx="926919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/>
              <a:buChar char="•"/>
            </a:pPr>
            <a:endParaRPr lang="it-IT" sz="2400" dirty="0">
              <a:solidFill>
                <a:prstClr val="black"/>
              </a:solidFill>
              <a:cs typeface="Ayuthaya"/>
            </a:endParaRPr>
          </a:p>
          <a:p>
            <a:pPr marL="457200" lvl="0" indent="-457200">
              <a:buFont typeface="Arial"/>
              <a:buChar char="•"/>
            </a:pPr>
            <a:r>
              <a:rPr lang="it-IT" sz="3200" b="1" i="1" dirty="0" smtClean="0">
                <a:solidFill>
                  <a:srgbClr val="FF0080"/>
                </a:solidFill>
                <a:cs typeface="Ayuthaya"/>
              </a:rPr>
              <a:t>Zig zag/ puntate “complete”/ intergenerazionale</a:t>
            </a:r>
          </a:p>
          <a:p>
            <a:pPr marL="457200" lvl="0" indent="-457200">
              <a:buFont typeface="Arial"/>
              <a:buChar char="•"/>
            </a:pPr>
            <a:r>
              <a:rPr lang="it-IT" sz="3200" b="1" i="1" dirty="0" smtClean="0">
                <a:solidFill>
                  <a:srgbClr val="FF0080"/>
                </a:solidFill>
                <a:cs typeface="Ayuthaya"/>
              </a:rPr>
              <a:t>Gruppo IC?</a:t>
            </a:r>
          </a:p>
          <a:p>
            <a:pPr lvl="0"/>
            <a:endParaRPr lang="it-IT" dirty="0">
              <a:solidFill>
                <a:prstClr val="black"/>
              </a:solidFill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28495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865582" y="30501"/>
            <a:ext cx="5911273" cy="1552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prstClr val="black"/>
                </a:solidFill>
                <a:cs typeface="Ayuthaya"/>
              </a:rPr>
              <a:t>CONTENUTI</a:t>
            </a:r>
            <a:endParaRPr lang="it-IT" b="1" dirty="0">
              <a:solidFill>
                <a:prstClr val="black"/>
              </a:solidFill>
              <a:cs typeface="Ayuthaya"/>
            </a:endParaRPr>
          </a:p>
          <a:p>
            <a:endParaRPr lang="it-IT" dirty="0">
              <a:solidFill>
                <a:prstClr val="black"/>
              </a:solidFill>
              <a:cs typeface="Ayuthaya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82" y="711470"/>
            <a:ext cx="2590800" cy="3810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865582" y="1125701"/>
            <a:ext cx="627841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>
                <a:solidFill>
                  <a:srgbClr val="000000"/>
                </a:solidFill>
                <a:cs typeface="Calibri"/>
              </a:rPr>
              <a:t>Primo annuncio di Gesù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 smtClean="0">
                <a:solidFill>
                  <a:srgbClr val="000000"/>
                </a:solidFill>
                <a:cs typeface="Calibri"/>
              </a:rPr>
              <a:t>Dio mi cambia </a:t>
            </a:r>
            <a:r>
              <a:rPr lang="it-IT" sz="3200" dirty="0">
                <a:solidFill>
                  <a:srgbClr val="000000"/>
                </a:solidFill>
                <a:cs typeface="Calibri"/>
              </a:rPr>
              <a:t>la vita 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>
                <a:solidFill>
                  <a:srgbClr val="000000"/>
                </a:solidFill>
                <a:cs typeface="Calibri"/>
              </a:rPr>
              <a:t>Verso la celebrazione eucaristica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>
                <a:solidFill>
                  <a:srgbClr val="000000"/>
                </a:solidFill>
                <a:cs typeface="Calibri"/>
              </a:rPr>
              <a:t>Noi siamo corpo di </a:t>
            </a:r>
            <a:r>
              <a:rPr lang="it-IT" sz="3200" dirty="0" smtClean="0">
                <a:solidFill>
                  <a:srgbClr val="000000"/>
                </a:solidFill>
                <a:cs typeface="Calibri"/>
              </a:rPr>
              <a:t>Cristo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 smtClean="0">
                <a:solidFill>
                  <a:srgbClr val="000000"/>
                </a:solidFill>
                <a:cs typeface="Calibri"/>
              </a:rPr>
              <a:t>In cammino nella Chiesa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it-IT" sz="3200" dirty="0" smtClean="0">
                <a:solidFill>
                  <a:srgbClr val="000000"/>
                </a:solidFill>
                <a:cs typeface="Calibri"/>
              </a:rPr>
              <a:t>Ebbri di Spirito!</a:t>
            </a:r>
            <a:endParaRPr lang="it-IT" sz="32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2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341</Words>
  <Application>Microsoft Macintosh PowerPoint</Application>
  <PresentationFormat>Presentazione su schermo (4:3)</PresentationFormat>
  <Paragraphs>87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Tema di Office</vt:lpstr>
      <vt:lpstr>1_Tema di Office</vt:lpstr>
      <vt:lpstr>Immaginare percorsi  per la IC  </vt:lpstr>
      <vt:lpstr>Presentazione di PowerPoint</vt:lpstr>
      <vt:lpstr>PER IMMAGINARE LE PRATICHE DI IC </vt:lpstr>
      <vt:lpstr>DALLA COSMESI ALLA GINNASTICA </vt:lpstr>
      <vt:lpstr>Presentazione di PowerPoint</vt:lpstr>
      <vt:lpstr>- Durata del cammino - Ritmo    Primo Annuncio   catechesi    prep. prossima al sac.   mistagogia    </vt:lpstr>
      <vt:lpstr>- Durata del cammino - Ritmo    Primo Annuncio   catechesi    prep. prossima al sac.   mistagogia    </vt:lpstr>
      <vt:lpstr>Presentazione di PowerPoint</vt:lpstr>
      <vt:lpstr>Presentazione di PowerPoint</vt:lpstr>
      <vt:lpstr>Presentazione di PowerPoint</vt:lpstr>
      <vt:lpstr>Presentazione di PowerPoint</vt:lpstr>
      <vt:lpstr>OSARE L’AZIONE corpo a corpo   </vt:lpstr>
    </vt:vector>
  </TitlesOfParts>
  <Company>*** ********** * ******** 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Immaginare percorsi  per la IC  </dc:title>
  <dc:creator>******* ********* **************</dc:creator>
  <cp:lastModifiedBy>******* ********* **************</cp:lastModifiedBy>
  <cp:revision>11</cp:revision>
  <dcterms:created xsi:type="dcterms:W3CDTF">2018-03-09T20:24:13Z</dcterms:created>
  <dcterms:modified xsi:type="dcterms:W3CDTF">2018-03-10T07:04:23Z</dcterms:modified>
</cp:coreProperties>
</file>